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1-1.png>
</file>

<file path=ppt/media/image-11-2.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1490424"/>
            <a:ext cx="7477601" cy="2499598"/>
          </a:xfrm>
          <a:prstGeom prst="rect">
            <a:avLst/>
          </a:prstGeom>
          <a:noFill/>
          <a:ln/>
        </p:spPr>
        <p:txBody>
          <a:bodyPr wrap="square" rtlCol="0" anchor="t"/>
          <a:lstStyle/>
          <a:p>
            <a:pPr indent="0" marL="0">
              <a:lnSpc>
                <a:spcPts val="6561"/>
              </a:lnSpc>
              <a:buNone/>
            </a:pPr>
            <a:r>
              <a:rPr lang="en-US" sz="5249" b="1" dirty="0">
                <a:solidFill>
                  <a:srgbClr val="60A9FF"/>
                </a:solidFill>
                <a:latin typeface="Barlow" pitchFamily="34" charset="0"/>
                <a:ea typeface="Barlow" pitchFamily="34" charset="-122"/>
                <a:cs typeface="Barlow" pitchFamily="34" charset="-120"/>
              </a:rPr>
              <a:t>Twitter Bot Detection: Unveiling the Hidden Voices on Social Media</a:t>
            </a:r>
            <a:endParaRPr lang="en-US" sz="5249" dirty="0"/>
          </a:p>
        </p:txBody>
      </p:sp>
      <p:sp>
        <p:nvSpPr>
          <p:cNvPr id="6" name="Text 3"/>
          <p:cNvSpPr/>
          <p:nvPr/>
        </p:nvSpPr>
        <p:spPr>
          <a:xfrm>
            <a:off x="6319599" y="4323278"/>
            <a:ext cx="7477601" cy="1777008"/>
          </a:xfrm>
          <a:prstGeom prst="rect">
            <a:avLst/>
          </a:prstGeom>
          <a:noFill/>
          <a:ln/>
        </p:spPr>
        <p:txBody>
          <a:bodyPr wrap="square" rtlCol="0" anchor="t"/>
          <a:lstStyle/>
          <a:p>
            <a:pPr indent="0" marL="0">
              <a:lnSpc>
                <a:spcPts val="2799"/>
              </a:lnSpc>
              <a:buNone/>
            </a:pPr>
            <a:r>
              <a:rPr lang="en-US" sz="1750" dirty="0">
                <a:solidFill>
                  <a:srgbClr val="EEEFF5"/>
                </a:solidFill>
                <a:latin typeface="Montserrat" pitchFamily="34" charset="0"/>
                <a:ea typeface="Montserrat" pitchFamily="34" charset="-122"/>
                <a:cs typeface="Montserrat" pitchFamily="34" charset="-120"/>
              </a:rPr>
              <a:t>Twitter, a vibrant social media platform, has become an indispensable tool for communication, news dissemination, and opinion sharing. However, its vast user base has also attracted automated accounts, or bots, that can manipulate and distort the platform's dynamics.</a:t>
            </a:r>
            <a:endParaRPr lang="en-US" sz="1750" dirty="0"/>
          </a:p>
        </p:txBody>
      </p:sp>
      <p:sp>
        <p:nvSpPr>
          <p:cNvPr id="7" name="Shape 4"/>
          <p:cNvSpPr/>
          <p:nvPr/>
        </p:nvSpPr>
        <p:spPr>
          <a:xfrm>
            <a:off x="6319599" y="6366867"/>
            <a:ext cx="355402" cy="355402"/>
          </a:xfrm>
          <a:prstGeom prst="roundRect">
            <a:avLst>
              <a:gd name="adj" fmla="val 25726039"/>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6327219" y="6374487"/>
            <a:ext cx="340162" cy="340162"/>
          </a:xfrm>
          <a:prstGeom prst="rect">
            <a:avLst/>
          </a:prstGeom>
        </p:spPr>
      </p:pic>
      <p:sp>
        <p:nvSpPr>
          <p:cNvPr id="9" name="Text 5"/>
          <p:cNvSpPr/>
          <p:nvPr/>
        </p:nvSpPr>
        <p:spPr>
          <a:xfrm>
            <a:off x="6786086" y="6350198"/>
            <a:ext cx="2872740" cy="388858"/>
          </a:xfrm>
          <a:prstGeom prst="rect">
            <a:avLst/>
          </a:prstGeom>
          <a:noFill/>
          <a:ln/>
        </p:spPr>
        <p:txBody>
          <a:bodyPr wrap="none" rtlCol="0" anchor="t"/>
          <a:lstStyle/>
          <a:p>
            <a:pPr algn="l" indent="0" marL="0">
              <a:lnSpc>
                <a:spcPts val="3062"/>
              </a:lnSpc>
              <a:buNone/>
            </a:pPr>
            <a:r>
              <a:rPr lang="en-US" sz="2187" b="1" dirty="0">
                <a:solidFill>
                  <a:srgbClr val="EEEFF5"/>
                </a:solidFill>
                <a:latin typeface="Montserrat" pitchFamily="34" charset="0"/>
                <a:ea typeface="Montserrat" pitchFamily="34" charset="-122"/>
                <a:cs typeface="Montserrat" pitchFamily="34" charset="-120"/>
              </a:rPr>
              <a:t>by Gaurav Khumkar</a:t>
            </a:r>
            <a:endParaRPr lang="en-US" sz="2187"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sp>
      <p:sp>
        <p:nvSpPr>
          <p:cNvPr id="6" name="Text 3"/>
          <p:cNvSpPr/>
          <p:nvPr/>
        </p:nvSpPr>
        <p:spPr>
          <a:xfrm>
            <a:off x="1760220" y="1876663"/>
            <a:ext cx="11109960" cy="1388745"/>
          </a:xfrm>
          <a:prstGeom prst="rect">
            <a:avLst/>
          </a:prstGeom>
          <a:noFill/>
          <a:ln/>
        </p:spPr>
        <p:txBody>
          <a:bodyPr wrap="squar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Conclusion: Ensuring a Trustworthy Social Media Experience</a:t>
            </a:r>
            <a:endParaRPr lang="en-US" sz="4374" dirty="0"/>
          </a:p>
        </p:txBody>
      </p:sp>
      <p:sp>
        <p:nvSpPr>
          <p:cNvPr id="7" name="Text 4"/>
          <p:cNvSpPr/>
          <p:nvPr/>
        </p:nvSpPr>
        <p:spPr>
          <a:xfrm>
            <a:off x="2115622" y="3598664"/>
            <a:ext cx="10754558"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Bots can disrupt the quality of information, manipulate discussions, and spread misinformation.</a:t>
            </a:r>
            <a:endParaRPr lang="en-US" sz="1750" dirty="0"/>
          </a:p>
        </p:txBody>
      </p:sp>
      <p:sp>
        <p:nvSpPr>
          <p:cNvPr id="8" name="Text 5"/>
          <p:cNvSpPr/>
          <p:nvPr/>
        </p:nvSpPr>
        <p:spPr>
          <a:xfrm>
            <a:off x="2115622" y="4042886"/>
            <a:ext cx="10754558"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By effectively detecting and removing bots, social media platforms can enhance the reliability and integrity of their content.</a:t>
            </a:r>
            <a:endParaRPr lang="en-US" sz="1750" dirty="0"/>
          </a:p>
        </p:txBody>
      </p:sp>
      <p:sp>
        <p:nvSpPr>
          <p:cNvPr id="9" name="Text 6"/>
          <p:cNvSpPr/>
          <p:nvPr/>
        </p:nvSpPr>
        <p:spPr>
          <a:xfrm>
            <a:off x="2115622" y="4842510"/>
            <a:ext cx="10754558"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This ultimately leads to a more trustworthy and engaging social media experience for users, reducing the risk of harassment and abuse.</a:t>
            </a:r>
            <a:endParaRPr lang="en-US" sz="1750" dirty="0"/>
          </a:p>
        </p:txBody>
      </p:sp>
      <p:sp>
        <p:nvSpPr>
          <p:cNvPr id="10" name="Text 7"/>
          <p:cNvSpPr/>
          <p:nvPr/>
        </p:nvSpPr>
        <p:spPr>
          <a:xfrm>
            <a:off x="2115622" y="5642134"/>
            <a:ext cx="10754558"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The model with the best overall performance in this presentation is the Gradient Boosting model, achieving an accuracy of 51%.</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sp>
      <p:sp>
        <p:nvSpPr>
          <p:cNvPr id="6" name="Text 3"/>
          <p:cNvSpPr/>
          <p:nvPr/>
        </p:nvSpPr>
        <p:spPr>
          <a:xfrm>
            <a:off x="1760220" y="3067883"/>
            <a:ext cx="6294120" cy="694373"/>
          </a:xfrm>
          <a:prstGeom prst="rect">
            <a:avLst/>
          </a:prstGeom>
          <a:noFill/>
          <a:ln/>
        </p:spPr>
        <p:txBody>
          <a:bodyPr wrap="non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Thank You for Joining Us!</a:t>
            </a:r>
            <a:endParaRPr lang="en-US" sz="4374" dirty="0"/>
          </a:p>
        </p:txBody>
      </p:sp>
      <p:sp>
        <p:nvSpPr>
          <p:cNvPr id="7" name="Text 4"/>
          <p:cNvSpPr/>
          <p:nvPr/>
        </p:nvSpPr>
        <p:spPr>
          <a:xfrm>
            <a:off x="1760220" y="4095512"/>
            <a:ext cx="11109960" cy="1066205"/>
          </a:xfrm>
          <a:prstGeom prst="rect">
            <a:avLst/>
          </a:prstGeom>
          <a:noFill/>
          <a:ln/>
        </p:spPr>
        <p:txBody>
          <a:bodyPr wrap="square" rtlCol="0" anchor="t"/>
          <a:lstStyle/>
          <a:p>
            <a:pPr indent="0" marL="0">
              <a:lnSpc>
                <a:spcPts val="2799"/>
              </a:lnSpc>
              <a:buNone/>
            </a:pPr>
            <a:r>
              <a:rPr lang="en-US" sz="1750" dirty="0">
                <a:solidFill>
                  <a:srgbClr val="EEEFF5"/>
                </a:solidFill>
                <a:latin typeface="Montserrat" pitchFamily="34" charset="0"/>
                <a:ea typeface="Montserrat" pitchFamily="34" charset="-122"/>
                <a:cs typeface="Montserrat" pitchFamily="34" charset="-120"/>
              </a:rPr>
              <a:t>Thank you for attending our presentation on Twitter bot detection. We hope you found the information valuable and informative. If you have any questions or feedback, please don't hesitate to reach out to us. We look forward to staying in touch!</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179320"/>
            <a:ext cx="4443889" cy="694373"/>
          </a:xfrm>
          <a:prstGeom prst="rect">
            <a:avLst/>
          </a:prstGeom>
          <a:noFill/>
          <a:ln/>
        </p:spPr>
        <p:txBody>
          <a:bodyPr wrap="non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Introduction</a:t>
            </a:r>
            <a:endParaRPr lang="en-US" sz="4374" dirty="0"/>
          </a:p>
        </p:txBody>
      </p:sp>
      <p:sp>
        <p:nvSpPr>
          <p:cNvPr id="6" name="Text 3"/>
          <p:cNvSpPr/>
          <p:nvPr/>
        </p:nvSpPr>
        <p:spPr>
          <a:xfrm>
            <a:off x="1188601" y="3206948"/>
            <a:ext cx="7122200" cy="284321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Twitter, with its many users and wide range of content, has become an important place to share information and have conversations. However, there is also a dark side to this busy digital space - bots. These automated accounts can have a big effect on how Twitter works, by making trends, spreading false information, and even changing people's opinions. In this presentation, we will talk about how to find and understand these hidden voices on social media.</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268260"/>
            <a:ext cx="5890260" cy="694373"/>
          </a:xfrm>
          <a:prstGeom prst="rect">
            <a:avLst/>
          </a:prstGeom>
          <a:noFill/>
          <a:ln/>
        </p:spPr>
        <p:txBody>
          <a:bodyPr wrap="non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Delving into the Dataset</a:t>
            </a:r>
            <a:endParaRPr lang="en-US" sz="4374" dirty="0"/>
          </a:p>
        </p:txBody>
      </p:sp>
      <p:sp>
        <p:nvSpPr>
          <p:cNvPr id="6" name="Text 3"/>
          <p:cNvSpPr/>
          <p:nvPr/>
        </p:nvSpPr>
        <p:spPr>
          <a:xfrm>
            <a:off x="1188601" y="3295888"/>
            <a:ext cx="71222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The dataset we had a lot of labeled tweets that can help us understand how to identify and detect Twitter bots.</a:t>
            </a:r>
            <a:endParaRPr lang="en-US" sz="1750" dirty="0"/>
          </a:p>
        </p:txBody>
      </p:sp>
      <p:sp>
        <p:nvSpPr>
          <p:cNvPr id="7" name="Text 4"/>
          <p:cNvSpPr/>
          <p:nvPr/>
        </p:nvSpPr>
        <p:spPr>
          <a:xfrm>
            <a:off x="1188601" y="4095512"/>
            <a:ext cx="7122200" cy="1066205"/>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It has over 50000 tweets, so it's a great resource for understanding how people use Twitter and what their accounts look like.</a:t>
            </a:r>
            <a:endParaRPr lang="en-US" sz="1750" dirty="0"/>
          </a:p>
        </p:txBody>
      </p:sp>
      <p:sp>
        <p:nvSpPr>
          <p:cNvPr id="8" name="Text 5"/>
          <p:cNvSpPr/>
          <p:nvPr/>
        </p:nvSpPr>
        <p:spPr>
          <a:xfrm>
            <a:off x="1188601" y="5250537"/>
            <a:ext cx="71222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The dataset also has a lot of different features, so we can learn a lot about Twitter bots from it</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1760220" y="3665220"/>
            <a:ext cx="11109960" cy="1388745"/>
          </a:xfrm>
          <a:prstGeom prst="rect">
            <a:avLst/>
          </a:prstGeom>
          <a:noFill/>
          <a:ln/>
        </p:spPr>
        <p:txBody>
          <a:bodyPr wrap="squar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Data Cleaning: Preparing the Data for Analysis</a:t>
            </a:r>
            <a:endParaRPr lang="en-US" sz="4374" dirty="0"/>
          </a:p>
        </p:txBody>
      </p:sp>
      <p:sp>
        <p:nvSpPr>
          <p:cNvPr id="6" name="Text 3"/>
          <p:cNvSpPr/>
          <p:nvPr/>
        </p:nvSpPr>
        <p:spPr>
          <a:xfrm>
            <a:off x="2115622" y="5387221"/>
            <a:ext cx="10754558"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Before we can start analyzing the data and building models, we need to make sure the data is clean and consistent</a:t>
            </a:r>
            <a:endParaRPr lang="en-US" sz="1750" dirty="0"/>
          </a:p>
        </p:txBody>
      </p:sp>
      <p:sp>
        <p:nvSpPr>
          <p:cNvPr id="7" name="Text 4"/>
          <p:cNvSpPr/>
          <p:nvPr/>
        </p:nvSpPr>
        <p:spPr>
          <a:xfrm>
            <a:off x="2115622" y="6186845"/>
            <a:ext cx="10754558"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Data cleaning techniques: Handle missing values, Handle outliers, Handle inconsistencies</a:t>
            </a:r>
            <a:endParaRPr lang="en-US" sz="1750" dirty="0"/>
          </a:p>
        </p:txBody>
      </p:sp>
      <p:sp>
        <p:nvSpPr>
          <p:cNvPr id="8" name="Text 5"/>
          <p:cNvSpPr/>
          <p:nvPr/>
        </p:nvSpPr>
        <p:spPr>
          <a:xfrm>
            <a:off x="2115622" y="6631067"/>
            <a:ext cx="10754558"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Imputation, normalization, and encoding are some of the techniques employed to prepare the data for further analysis and modeling.</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1396127"/>
            <a:ext cx="7477601" cy="2083118"/>
          </a:xfrm>
          <a:prstGeom prst="rect">
            <a:avLst/>
          </a:prstGeom>
          <a:noFill/>
          <a:ln/>
        </p:spPr>
        <p:txBody>
          <a:bodyPr wrap="squar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Feature Engineering: Extracting Meaningful Insights from Data</a:t>
            </a:r>
            <a:endParaRPr lang="en-US" sz="4374" dirty="0"/>
          </a:p>
        </p:txBody>
      </p:sp>
      <p:sp>
        <p:nvSpPr>
          <p:cNvPr id="6" name="Text 3"/>
          <p:cNvSpPr/>
          <p:nvPr/>
        </p:nvSpPr>
        <p:spPr>
          <a:xfrm>
            <a:off x="6675001" y="3812500"/>
            <a:ext cx="71222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Feature engineering is important because it helps us turn raw data into useful information.</a:t>
            </a:r>
            <a:endParaRPr lang="en-US" sz="1750" dirty="0"/>
          </a:p>
        </p:txBody>
      </p:sp>
      <p:sp>
        <p:nvSpPr>
          <p:cNvPr id="7" name="Text 4"/>
          <p:cNvSpPr/>
          <p:nvPr/>
        </p:nvSpPr>
        <p:spPr>
          <a:xfrm>
            <a:off x="6675001" y="4612124"/>
            <a:ext cx="7122200" cy="1066205"/>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In the case of Twitter bot detection, we can use features from user profiles, tweet content, and how people interact with each other to figure out which accounts are automated.</a:t>
            </a:r>
            <a:endParaRPr lang="en-US" sz="1750" dirty="0"/>
          </a:p>
        </p:txBody>
      </p:sp>
      <p:sp>
        <p:nvSpPr>
          <p:cNvPr id="8" name="Text 5"/>
          <p:cNvSpPr/>
          <p:nvPr/>
        </p:nvSpPr>
        <p:spPr>
          <a:xfrm>
            <a:off x="6675001" y="5767149"/>
            <a:ext cx="7122200" cy="1066205"/>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Techniques such as creating new features, combining existing features, and feature scaling are employed to enhance the predictive power of the data.</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sp>
      <p:sp>
        <p:nvSpPr>
          <p:cNvPr id="6" name="Text 3"/>
          <p:cNvSpPr/>
          <p:nvPr/>
        </p:nvSpPr>
        <p:spPr>
          <a:xfrm>
            <a:off x="1760220" y="1921073"/>
            <a:ext cx="11109960" cy="1388745"/>
          </a:xfrm>
          <a:prstGeom prst="rect">
            <a:avLst/>
          </a:prstGeom>
          <a:noFill/>
          <a:ln/>
        </p:spPr>
        <p:txBody>
          <a:bodyPr wrap="squar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Exploring Machine Learning Models for Bot Detection</a:t>
            </a:r>
            <a:endParaRPr lang="en-US" sz="4374" dirty="0"/>
          </a:p>
        </p:txBody>
      </p:sp>
      <p:sp>
        <p:nvSpPr>
          <p:cNvPr id="7" name="Text 4"/>
          <p:cNvSpPr/>
          <p:nvPr/>
        </p:nvSpPr>
        <p:spPr>
          <a:xfrm>
            <a:off x="2115622" y="3643074"/>
            <a:ext cx="10754558"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Machine learning algorithms offer powerful tools for classifying Twitter accounts as either human or bot.</a:t>
            </a:r>
            <a:endParaRPr lang="en-US" sz="1750" dirty="0"/>
          </a:p>
        </p:txBody>
      </p:sp>
      <p:sp>
        <p:nvSpPr>
          <p:cNvPr id="8" name="Text 5"/>
          <p:cNvSpPr/>
          <p:nvPr/>
        </p:nvSpPr>
        <p:spPr>
          <a:xfrm>
            <a:off x="2115622" y="4442698"/>
            <a:ext cx="10754558" cy="1066205"/>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In this presentation, various models, including random forests, support vector machines, logistic regression, decision trees, gradient boosting, and xg boosting, are evaluated for their effectiveness in detecting Twitter bots.</a:t>
            </a:r>
            <a:endParaRPr lang="en-US" sz="1750" dirty="0"/>
          </a:p>
        </p:txBody>
      </p:sp>
      <p:sp>
        <p:nvSpPr>
          <p:cNvPr id="9" name="Text 6"/>
          <p:cNvSpPr/>
          <p:nvPr/>
        </p:nvSpPr>
        <p:spPr>
          <a:xfrm>
            <a:off x="2115622" y="5597723"/>
            <a:ext cx="10754558"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Each model has its strengths and weaknesses, and the selection depends on the specific characteristics of the dataset and the desired outcomes.</a:t>
            </a:r>
            <a:endParaRPr lang="en-US" sz="1750"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1912858"/>
            <a:ext cx="7315200" cy="694373"/>
          </a:xfrm>
          <a:prstGeom prst="rect">
            <a:avLst/>
          </a:prstGeom>
          <a:noFill/>
          <a:ln/>
        </p:spPr>
        <p:txBody>
          <a:bodyPr wrap="non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Model Training and Evaluation</a:t>
            </a:r>
            <a:endParaRPr lang="en-US" sz="4374" dirty="0"/>
          </a:p>
        </p:txBody>
      </p:sp>
      <p:sp>
        <p:nvSpPr>
          <p:cNvPr id="6" name="Text 3"/>
          <p:cNvSpPr/>
          <p:nvPr/>
        </p:nvSpPr>
        <p:spPr>
          <a:xfrm>
            <a:off x="6675001" y="2940487"/>
            <a:ext cx="7122200" cy="1421606"/>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The selected machine learning models are trained on the cleaned dataset, using the provided labels of human and bot tweets to learn the patterns that distinguish the two categories.</a:t>
            </a:r>
            <a:endParaRPr lang="en-US" sz="1750" dirty="0"/>
          </a:p>
        </p:txBody>
      </p:sp>
      <p:sp>
        <p:nvSpPr>
          <p:cNvPr id="7" name="Text 4"/>
          <p:cNvSpPr/>
          <p:nvPr/>
        </p:nvSpPr>
        <p:spPr>
          <a:xfrm>
            <a:off x="6675001" y="4450913"/>
            <a:ext cx="7122200" cy="1066205"/>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Performance metrics such as accuracy, precision, recall, and F1-score are employed to assess the effectiveness of each model in bot detection.</a:t>
            </a:r>
            <a:endParaRPr lang="en-US" sz="1750" dirty="0"/>
          </a:p>
        </p:txBody>
      </p:sp>
      <p:sp>
        <p:nvSpPr>
          <p:cNvPr id="8" name="Text 5"/>
          <p:cNvSpPr/>
          <p:nvPr/>
        </p:nvSpPr>
        <p:spPr>
          <a:xfrm>
            <a:off x="6675001" y="5605939"/>
            <a:ext cx="71222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Based on the evaluation, the model that exhibits the best overall performance is chosen for further analysis.</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1573887"/>
            <a:ext cx="7477601" cy="2083118"/>
          </a:xfrm>
          <a:prstGeom prst="rect">
            <a:avLst/>
          </a:prstGeom>
          <a:noFill/>
          <a:ln/>
        </p:spPr>
        <p:txBody>
          <a:bodyPr wrap="squar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Hyperparameter Tuning: Optimizing Model Performance</a:t>
            </a:r>
            <a:endParaRPr lang="en-US" sz="4374" dirty="0"/>
          </a:p>
        </p:txBody>
      </p:sp>
      <p:sp>
        <p:nvSpPr>
          <p:cNvPr id="6" name="Text 3"/>
          <p:cNvSpPr/>
          <p:nvPr/>
        </p:nvSpPr>
        <p:spPr>
          <a:xfrm>
            <a:off x="1188601" y="3990261"/>
            <a:ext cx="71222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Hyperparameters are crucial settings that control the behavior of machine learning algorithms.</a:t>
            </a:r>
            <a:endParaRPr lang="en-US" sz="1750" dirty="0"/>
          </a:p>
        </p:txBody>
      </p:sp>
      <p:sp>
        <p:nvSpPr>
          <p:cNvPr id="7" name="Text 4"/>
          <p:cNvSpPr/>
          <p:nvPr/>
        </p:nvSpPr>
        <p:spPr>
          <a:xfrm>
            <a:off x="1188601" y="4789884"/>
            <a:ext cx="71222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Tuning these hyperparameters involves finding the optimal combination that maximizes the model's performance.</a:t>
            </a:r>
            <a:endParaRPr lang="en-US" sz="1750" dirty="0"/>
          </a:p>
        </p:txBody>
      </p:sp>
      <p:sp>
        <p:nvSpPr>
          <p:cNvPr id="8" name="Text 5"/>
          <p:cNvSpPr/>
          <p:nvPr/>
        </p:nvSpPr>
        <p:spPr>
          <a:xfrm>
            <a:off x="1188601" y="5589508"/>
            <a:ext cx="7122200" cy="1066205"/>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Techniques such as grid search and random search are employed to efficiently explore the hyperparameter space and fine-tune the models.</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1743313"/>
            <a:ext cx="7477601" cy="1388745"/>
          </a:xfrm>
          <a:prstGeom prst="rect">
            <a:avLst/>
          </a:prstGeom>
          <a:noFill/>
          <a:ln/>
        </p:spPr>
        <p:txBody>
          <a:bodyPr wrap="squar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Interpreting Model Results and Insights</a:t>
            </a:r>
            <a:endParaRPr lang="en-US" sz="4374" dirty="0"/>
          </a:p>
        </p:txBody>
      </p:sp>
      <p:sp>
        <p:nvSpPr>
          <p:cNvPr id="6" name="Text 3"/>
          <p:cNvSpPr/>
          <p:nvPr/>
        </p:nvSpPr>
        <p:spPr>
          <a:xfrm>
            <a:off x="6675001" y="3465314"/>
            <a:ext cx="71222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Analyzing the trained model's performance provides valuable insights into the factors contributing to effective bot detection.</a:t>
            </a:r>
            <a:endParaRPr lang="en-US" sz="1750" dirty="0"/>
          </a:p>
        </p:txBody>
      </p:sp>
      <p:sp>
        <p:nvSpPr>
          <p:cNvPr id="7" name="Text 4"/>
          <p:cNvSpPr/>
          <p:nvPr/>
        </p:nvSpPr>
        <p:spPr>
          <a:xfrm>
            <a:off x="6675001" y="4264938"/>
            <a:ext cx="7122200" cy="1421606"/>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Feature importance measures help identify the most influential features in distinguishing bots from humans, allowing for a deeper understanding of the motivations behind bot creation.</a:t>
            </a:r>
            <a:endParaRPr lang="en-US" sz="1750" dirty="0"/>
          </a:p>
        </p:txBody>
      </p:sp>
      <p:sp>
        <p:nvSpPr>
          <p:cNvPr id="8" name="Text 5"/>
          <p:cNvSpPr/>
          <p:nvPr/>
        </p:nvSpPr>
        <p:spPr>
          <a:xfrm>
            <a:off x="6675001" y="5775365"/>
            <a:ext cx="71222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These insights can inform strategies for improving bot detection and ensuring a trustworthy social media experience.</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2023-11-08T06:13:26Z</dcterms:created>
  <dcterms:modified xsi:type="dcterms:W3CDTF">2023-11-08T06:13:26Z</dcterms:modified>
</cp:coreProperties>
</file>